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3" r:id="rId5"/>
    <p:sldId id="297" r:id="rId6"/>
    <p:sldId id="312" r:id="rId7"/>
    <p:sldId id="313" r:id="rId8"/>
    <p:sldId id="314" r:id="rId9"/>
    <p:sldId id="315" r:id="rId10"/>
    <p:sldId id="286" r:id="rId11"/>
    <p:sldId id="290" r:id="rId12"/>
    <p:sldId id="300" r:id="rId13"/>
    <p:sldId id="305" r:id="rId14"/>
    <p:sldId id="311" r:id="rId15"/>
    <p:sldId id="287" r:id="rId16"/>
    <p:sldId id="289" r:id="rId17"/>
    <p:sldId id="292" r:id="rId18"/>
    <p:sldId id="304" r:id="rId19"/>
    <p:sldId id="301" r:id="rId20"/>
    <p:sldId id="302" r:id="rId21"/>
    <p:sldId id="293" r:id="rId22"/>
    <p:sldId id="303" r:id="rId23"/>
    <p:sldId id="294" r:id="rId24"/>
    <p:sldId id="316" r:id="rId25"/>
    <p:sldId id="291" r:id="rId2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6" autoAdjust="0"/>
    <p:restoredTop sz="85794" autoAdjust="0"/>
  </p:normalViewPr>
  <p:slideViewPr>
    <p:cSldViewPr snapToGrid="0">
      <p:cViewPr varScale="1">
        <p:scale>
          <a:sx n="68" d="100"/>
          <a:sy n="68" d="100"/>
        </p:scale>
        <p:origin x="6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0B8414-E46D-4BC4-84F9-60DA0AA96099}" type="datetime1">
              <a:rPr lang="pt-BR" smtClean="0"/>
              <a:t>03/02/2021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62C30-FBA0-4035-ADBC-22CA231D8FDE}" type="datetime1">
              <a:rPr lang="pt-BR" noProof="0" smtClean="0"/>
              <a:t>03/02/2021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2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03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447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0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2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578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59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3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29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58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560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89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57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88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05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32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01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18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85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59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00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</a:t>
            </a:r>
            <a:br>
              <a:rPr lang="pt-BR" noProof="0"/>
            </a:br>
            <a:r>
              <a:rPr lang="pt-BR" noProof="0"/>
              <a:t>a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9" name="Espaço Reservado para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3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3" name="Espaço Reservado para Imagem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2 com imagem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Obrigado </a:t>
            </a:r>
            <a:br>
              <a:rPr lang="pt-BR" noProof="0"/>
            </a:br>
            <a:r>
              <a:rPr lang="pt-BR" noProof="0"/>
              <a:t>Você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Nome completo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Telefone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1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v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76" name="Forma liv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7" name="Forma liv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42" name="Forma liv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4" name="Forma liv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, opçã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3" name="Espaço Reservado para Imagem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8" name="Espaço Reservado para Imagem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7" name="Espaço Reservado para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Insira ou arraste e solte o design da tela aqui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colag.com.br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hyperlink" Target="http://www.colag.com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ag.com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260" y="3133725"/>
            <a:ext cx="4960017" cy="2078700"/>
          </a:xfrm>
        </p:spPr>
        <p:txBody>
          <a:bodyPr rtlCol="0"/>
          <a:lstStyle/>
          <a:p>
            <a:pPr rtl="0"/>
            <a:r>
              <a:rPr lang="pt-BR" dirty="0"/>
              <a:t>Reunião de pais 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260" y="5428423"/>
            <a:ext cx="4960017" cy="1048939"/>
          </a:xfrm>
        </p:spPr>
        <p:txBody>
          <a:bodyPr rtlCol="0"/>
          <a:lstStyle/>
          <a:p>
            <a:pPr rtl="0"/>
            <a:r>
              <a:rPr lang="pt-BR" dirty="0"/>
              <a:t>ENSINO fundamental II 2021</a:t>
            </a:r>
            <a:endParaRPr lang="pt-BR" noProof="1"/>
          </a:p>
          <a:p>
            <a:pPr rtl="0"/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1376" t="6760" r="5277" b="4328"/>
          <a:stretch/>
        </p:blipFill>
        <p:spPr>
          <a:xfrm>
            <a:off x="768626" y="690807"/>
            <a:ext cx="5738192" cy="5630479"/>
          </a:xfrm>
        </p:spPr>
      </p:pic>
      <p:sp>
        <p:nvSpPr>
          <p:cNvPr id="7" name="Oval 6" descr="Pano de fundo do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5667859" y="1299199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1026" name="Gráfico 1">
            <a:extLst>
              <a:ext uri="{FF2B5EF4-FFF2-40B4-BE49-F238E27FC236}">
                <a16:creationId xmlns:a16="http://schemas.microsoft.com/office/drawing/2014/main" id="{12467BAC-DD8E-4AE9-9F3D-D34CAFE5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t="-1982" r="-1747" b="-3108"/>
          <a:stretch>
            <a:fillRect/>
          </a:stretch>
        </p:blipFill>
        <p:spPr bwMode="auto">
          <a:xfrm>
            <a:off x="5901571" y="1742436"/>
            <a:ext cx="1963379" cy="1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Cantina e restaurante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2105B44-9B5E-49A1-A1E0-39DF310E40A3}"/>
              </a:ext>
            </a:extLst>
          </p:cNvPr>
          <p:cNvSpPr txBox="1">
            <a:spLocks/>
          </p:cNvSpPr>
          <p:nvPr/>
        </p:nvSpPr>
        <p:spPr bwMode="gray">
          <a:xfrm>
            <a:off x="361285" y="2590598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 err="1"/>
              <a:t>Lanchecard</a:t>
            </a:r>
            <a:r>
              <a:rPr lang="pt-BR" sz="20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única moeda que circulará no restaurante e na cantina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Valor anual: r$ </a:t>
            </a:r>
            <a:r>
              <a:rPr lang="pt-BR" sz="2800" dirty="0"/>
              <a:t>12, 00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Depósito : por  “pague seguro”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Cartões de débito e crédito só serão aceitos na primeira semana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Acompanhamento dos gastos pelo 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Valor da marmita: r$ </a:t>
            </a:r>
            <a:r>
              <a:rPr lang="pt-BR" sz="2800" dirty="0"/>
              <a:t>13,20</a:t>
            </a:r>
          </a:p>
        </p:txBody>
      </p:sp>
    </p:spTree>
    <p:extLst>
      <p:ext uri="{BB962C8B-B14F-4D97-AF65-F5344CB8AC3E}">
        <p14:creationId xmlns:p14="http://schemas.microsoft.com/office/powerpoint/2010/main" val="9355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Cantina e restaurante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1910026"/>
            <a:ext cx="5067657" cy="38262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F7D027-BEE0-468A-9194-27DD3BE56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77" y="955014"/>
            <a:ext cx="3571819" cy="49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Site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7EC78B-8DA4-4D37-9BA2-D850A24EBB02}"/>
              </a:ext>
            </a:extLst>
          </p:cNvPr>
          <p:cNvSpPr txBox="1">
            <a:spLocks/>
          </p:cNvSpPr>
          <p:nvPr/>
        </p:nvSpPr>
        <p:spPr bwMode="gray">
          <a:xfrm>
            <a:off x="224314" y="-42790"/>
            <a:ext cx="5067657" cy="57790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Login e senha 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Calendário escolar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Plano de aula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Recados e informativos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gabaritos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Boletim (semanal e bimestral)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Documentos  legais (</a:t>
            </a:r>
            <a:r>
              <a:rPr lang="pt-BR" sz="2000" dirty="0" err="1"/>
              <a:t>transerp</a:t>
            </a:r>
            <a:r>
              <a:rPr lang="pt-BR" sz="2000" dirty="0"/>
              <a:t> e afins)</a:t>
            </a:r>
          </a:p>
        </p:txBody>
      </p:sp>
    </p:spTree>
    <p:extLst>
      <p:ext uri="{BB962C8B-B14F-4D97-AF65-F5344CB8AC3E}">
        <p14:creationId xmlns:p14="http://schemas.microsoft.com/office/powerpoint/2010/main" val="216691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Grade Horária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93A7341-0531-4979-A0AE-4C5F05D7A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98749"/>
              </p:ext>
            </p:extLst>
          </p:nvPr>
        </p:nvGraphicFramePr>
        <p:xfrm>
          <a:off x="104452" y="2166424"/>
          <a:ext cx="5324909" cy="45720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42939">
                  <a:extLst>
                    <a:ext uri="{9D8B030D-6E8A-4147-A177-3AD203B41FA5}">
                      <a16:colId xmlns:a16="http://schemas.microsoft.com/office/drawing/2014/main" val="716234719"/>
                    </a:ext>
                  </a:extLst>
                </a:gridCol>
                <a:gridCol w="442939">
                  <a:extLst>
                    <a:ext uri="{9D8B030D-6E8A-4147-A177-3AD203B41FA5}">
                      <a16:colId xmlns:a16="http://schemas.microsoft.com/office/drawing/2014/main" val="1976866411"/>
                    </a:ext>
                  </a:extLst>
                </a:gridCol>
                <a:gridCol w="568119">
                  <a:extLst>
                    <a:ext uri="{9D8B030D-6E8A-4147-A177-3AD203B41FA5}">
                      <a16:colId xmlns:a16="http://schemas.microsoft.com/office/drawing/2014/main" val="2071439859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277510247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588747513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685142254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2452731617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3667925671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1297237958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2353947474"/>
                    </a:ext>
                  </a:extLst>
                </a:gridCol>
                <a:gridCol w="483864">
                  <a:extLst>
                    <a:ext uri="{9D8B030D-6E8A-4147-A177-3AD203B41FA5}">
                      <a16:colId xmlns:a16="http://schemas.microsoft.com/office/drawing/2014/main" val="113035021"/>
                    </a:ext>
                  </a:extLst>
                </a:gridCol>
              </a:tblGrid>
              <a:tr h="1493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Manha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6º A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6º B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7ºA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7ºB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8ºA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8ºB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9ºA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9ºB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701614893"/>
                  </a:ext>
                </a:extLst>
              </a:tr>
              <a:tr h="1422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2ª FEIRA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vert="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7h30  8h20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949141761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8h50  9h40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248901153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9h40  10h30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1835629066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   11h50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4244809194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11h50 12h40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645126214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4019029116"/>
                  </a:ext>
                </a:extLst>
              </a:tr>
              <a:tr h="1422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3ª FEIRA</a:t>
                      </a:r>
                      <a:endParaRPr lang="pt-B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vert="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7h30  8h20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807012293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8h50  9h40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24085659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9h40  10h30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Mil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Fis - Pet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054800256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   11h50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1448184211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11h50 12h40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526458262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1985453782"/>
                  </a:ext>
                </a:extLst>
              </a:tr>
              <a:tr h="2549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4ª FEIRA</a:t>
                      </a:r>
                      <a:endParaRPr lang="pt-B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vert="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7h30  8h20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Julio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1849378914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8h50  9h40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Julio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1780546998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9h40  10h30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208679821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   11h50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2611723199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11h50 12h40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Yuri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912428870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528197984"/>
                  </a:ext>
                </a:extLst>
              </a:tr>
              <a:tr h="1422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5ª FEIRA</a:t>
                      </a:r>
                      <a:endParaRPr lang="pt-B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vert="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7h30  8h20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Julio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995700629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8h50  9h40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Leit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Julio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509165260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9h40  10h30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2128330697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   11h50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Qui - Bia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935904151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11h50 12h40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Van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Eli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Hist - Rang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244443150"/>
                  </a:ext>
                </a:extLst>
              </a:tr>
              <a:tr h="1493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588332637"/>
                  </a:ext>
                </a:extLst>
              </a:tr>
              <a:tr h="1422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     6ª FEIRA        </a:t>
                      </a:r>
                      <a:endParaRPr lang="pt-B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vert="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7h30  8h20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3839276163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8h50  9h40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Dan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511327971"/>
                  </a:ext>
                </a:extLst>
              </a:tr>
              <a:tr h="1564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9h40  10h30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Dan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270354308"/>
                  </a:ext>
                </a:extLst>
              </a:tr>
              <a:tr h="142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   11h50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Dan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1214039267"/>
                  </a:ext>
                </a:extLst>
              </a:tr>
              <a:tr h="1493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11h50 12h40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Bio - Carol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Ing - Rose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Mat - Rita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Gram - Ana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Arte - Mar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Red - Tal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EF - Dan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Geo- Sam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402908955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2" marR="8062" marT="8062" marB="0" anchor="b"/>
                </a:tc>
                <a:extLst>
                  <a:ext uri="{0D108BD9-81ED-4DB2-BD59-A6C34878D82A}">
                    <a16:rowId xmlns:a16="http://schemas.microsoft.com/office/drawing/2014/main" val="284678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18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Calendário escolar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181634" y="408087"/>
            <a:ext cx="4793714" cy="18836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Calendário com 200  dias letivos e mais de 1600 horas de atividades escolares.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5EE501-B093-4C42-9644-B62BFD600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5" y="2386338"/>
            <a:ext cx="4500311" cy="43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2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Planos de aula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256274F-1214-46A6-8218-741DB59F7490}"/>
              </a:ext>
            </a:extLst>
          </p:cNvPr>
          <p:cNvSpPr txBox="1">
            <a:spLocks/>
          </p:cNvSpPr>
          <p:nvPr/>
        </p:nvSpPr>
        <p:spPr bwMode="gray">
          <a:xfrm>
            <a:off x="125422" y="3176337"/>
            <a:ext cx="5067657" cy="17130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Como  aparece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/>
              <a:t>Para o que serve ?</a:t>
            </a:r>
          </a:p>
        </p:txBody>
      </p:sp>
    </p:spTree>
    <p:extLst>
      <p:ext uri="{BB962C8B-B14F-4D97-AF65-F5344CB8AC3E}">
        <p14:creationId xmlns:p14="http://schemas.microsoft.com/office/powerpoint/2010/main" val="419859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Planos de aula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0D03389-05D6-42F0-B2AE-748A82BDD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0" y="930275"/>
            <a:ext cx="4436281" cy="5441126"/>
          </a:xfrm>
          <a:prstGeom prst="rect">
            <a:avLst/>
          </a:prstGeom>
        </p:spPr>
      </p:pic>
      <p:pic>
        <p:nvPicPr>
          <p:cNvPr id="2053" name="Picture 5" descr="oalvo2">
            <a:extLst>
              <a:ext uri="{FF2B5EF4-FFF2-40B4-BE49-F238E27FC236}">
                <a16:creationId xmlns:a16="http://schemas.microsoft.com/office/drawing/2014/main" id="{9E59E1C0-5218-45B6-9C34-C36F46B5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25" cy="752475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2049" name="Imagem 1" descr="ideia 1">
            <a:extLst>
              <a:ext uri="{FF2B5EF4-FFF2-40B4-BE49-F238E27FC236}">
                <a16:creationId xmlns:a16="http://schemas.microsoft.com/office/drawing/2014/main" id="{724661C0-DA5F-4D07-9D6B-3C1D3003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2" descr="colaglogo">
            <a:extLst>
              <a:ext uri="{FF2B5EF4-FFF2-40B4-BE49-F238E27FC236}">
                <a16:creationId xmlns:a16="http://schemas.microsoft.com/office/drawing/2014/main" id="{243CDAB2-A419-480D-900E-2DDE471B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-854075"/>
            <a:ext cx="11620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71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Planos de aula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C3BDD2-C645-408A-BCC3-D64E020BE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8" y="1349898"/>
            <a:ext cx="4712645" cy="38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Planos de aula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E6899A-482A-465A-8CD3-88D83F53A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44" y="1493104"/>
            <a:ext cx="4749859" cy="39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3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Planos de aula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9B8D99-6E67-48D6-BD0F-710B9E66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99" y="608776"/>
            <a:ext cx="44005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983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98735" y="2353264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Provas Semanais e</a:t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dirty="0">
                <a:solidFill>
                  <a:schemeClr val="accent3"/>
                </a:solidFill>
              </a:rPr>
              <a:t>bimestrais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C7DDAF2-C94A-4F7B-A8FD-4486B5A55A2C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9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53E58EB6-A553-460F-BE7E-297A59C302EE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10" name="Gráfico 1">
              <a:extLst>
                <a:ext uri="{FF2B5EF4-FFF2-40B4-BE49-F238E27FC236}">
                  <a16:creationId xmlns:a16="http://schemas.microsoft.com/office/drawing/2014/main" id="{8E8183CF-393C-4079-BD18-0A2C4FA41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5C7D4B22-A27F-40F5-B917-853758773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76" y="3008536"/>
            <a:ext cx="54768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FA1174-71D9-45F1-991D-BDBB68D8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6599"/>
            <a:ext cx="12192000" cy="5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2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231931" y="3099810"/>
            <a:ext cx="4960017" cy="2078700"/>
          </a:xfrm>
        </p:spPr>
        <p:txBody>
          <a:bodyPr rtlCol="0"/>
          <a:lstStyle/>
          <a:p>
            <a:pPr rtl="0"/>
            <a:r>
              <a:rPr lang="pt-BR" dirty="0"/>
              <a:t>Site</a:t>
            </a:r>
            <a:br>
              <a:rPr lang="pt-BR" dirty="0"/>
            </a:b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9563998" y="225772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Espaço Reservado para Imagem 5">
            <a:hlinkClick r:id="rId4"/>
            <a:extLst>
              <a:ext uri="{FF2B5EF4-FFF2-40B4-BE49-F238E27FC236}">
                <a16:creationId xmlns:a16="http://schemas.microsoft.com/office/drawing/2014/main" id="{F948E260-A5A0-4345-94D6-F0477BE0EC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0" t="3810" r="13900" b="201"/>
          <a:stretch/>
        </p:blipFill>
        <p:spPr>
          <a:xfrm>
            <a:off x="197201" y="228163"/>
            <a:ext cx="7662679" cy="581112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119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5C771D-80BC-4747-8B6D-A464D94A545E}"/>
              </a:ext>
            </a:extLst>
          </p:cNvPr>
          <p:cNvSpPr txBox="1"/>
          <p:nvPr/>
        </p:nvSpPr>
        <p:spPr>
          <a:xfrm>
            <a:off x="141782" y="0"/>
            <a:ext cx="584661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ORIENTAÇÕES E PROTOCOLO VOLTA ÀS AULAS- 08/02/2021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1- PROVIDÊNCIAS DA ESCOLA: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Capacitação de professores e funcionários que estarão trabalhando presencialmente;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Aquisição de </a:t>
            </a:r>
            <a:r>
              <a:rPr lang="pt-BR" b="1" dirty="0" err="1">
                <a:solidFill>
                  <a:schemeClr val="bg1"/>
                </a:solidFill>
              </a:rPr>
              <a:t>Epi’s</a:t>
            </a:r>
            <a:r>
              <a:rPr lang="pt-BR" b="1" dirty="0">
                <a:solidFill>
                  <a:schemeClr val="bg1"/>
                </a:solidFill>
              </a:rPr>
              <a:t> e máscaras para uso dos funcionários e professores dentro da unidade escolar;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Limpeza dos ambientes a cada 3 horas como determina o protocolo sanitário;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Atenderemos diariamente 35% da capacidade de alunos da escola; 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Foram organizadas turma A e B para o rodízio que deverá ser respeitado;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- Aferição da temperatura de todos os funcionários, professores e alunos na entrada da escola. Caso a temperatura esteja  igual ou superior a 37,5°C não será permitida  a permanência no ambiente escolar, conforme determinação contida no Protocolo de Segurança do Plano São Paulo 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7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7AA607-7C23-46DC-93EA-A752F73F903F}"/>
              </a:ext>
            </a:extLst>
          </p:cNvPr>
          <p:cNvSpPr txBox="1"/>
          <p:nvPr/>
        </p:nvSpPr>
        <p:spPr>
          <a:xfrm>
            <a:off x="207818" y="138546"/>
            <a:ext cx="58637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-Higienização de produtos, embalagens, utensílios, equipamentos e superfícies de distribuição das refeições 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Horários alternados de refeições, com estudantes separados por turnos, diminuição de alunos por mesa e separação adequada das  mesmas.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2- PROVIDÊNCIAS DAS FAMÍLIAS:</a:t>
            </a:r>
          </a:p>
          <a:p>
            <a:r>
              <a:rPr lang="pt-BR" b="1" dirty="0">
                <a:solidFill>
                  <a:schemeClr val="bg1"/>
                </a:solidFill>
              </a:rPr>
              <a:t>-Aferir a temperatura do filho(a) antes de sair de casa. Caso a temperatura esteja  igual ou superior a 37,5°C , o(a) mesmo(a) deverá  ficar em casa  sob observação dos pais e/ou responsáveis;</a:t>
            </a:r>
          </a:p>
          <a:p>
            <a:r>
              <a:rPr lang="pt-BR" b="1" dirty="0">
                <a:solidFill>
                  <a:schemeClr val="bg1"/>
                </a:solidFill>
              </a:rPr>
              <a:t>OBS: Caso tenha algum familiar com suspeita de COVID, pedimos para que aluno fique em casa e aguarde o resultado do exame e liberação médica.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Todos os materiais trazidos pelos alunos dentro das mochilas, devem vir higienizados de casa;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Os lanches e marmitas que forem trazidos de casa,  devem estar devidamente embalados, higienizados e identificados com o nome do aluno;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4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437676-8BA5-4605-A2DC-BE1ECD6ADD9F}"/>
              </a:ext>
            </a:extLst>
          </p:cNvPr>
          <p:cNvSpPr txBox="1"/>
          <p:nvPr/>
        </p:nvSpPr>
        <p:spPr>
          <a:xfrm>
            <a:off x="193964" y="249382"/>
            <a:ext cx="5638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Cada aluno deverá utilizar sua própria garrafa de água que deverá estar identificada 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 aluno deverá trazer 6 máscaras, devidamente identificadas e acondicionadas em saquinhos plásticos;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3- RECADOS IMPORTANTES: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Os horários de entrada e saída deverão ser seguidos rigorosamente;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Fica proibida a circulação de pessoas que não fazem parte do ambiente escolar dentro da unidade;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Os alunos deverão ser deixados pelos pais na entrada da escola, onde serão recepcionados pelos funcionários responsáveis pela triagem de aferição de temperatura e condutas de higiene; 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Assuntos administrativos devem ser tratados, preferencialmente, por telefone ou e-mail;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Protocolos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485AB9-AC2B-4871-A507-4B921487DB6B}"/>
              </a:ext>
            </a:extLst>
          </p:cNvPr>
          <p:cNvSpPr txBox="1"/>
          <p:nvPr/>
        </p:nvSpPr>
        <p:spPr>
          <a:xfrm>
            <a:off x="200405" y="1725298"/>
            <a:ext cx="5389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Contamos com a colaboração de todos para que evitemos aglomerações e assim possamos cumprir todos os protocolos necessários à saúde e bem estar de todos.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11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740647" y="3133725"/>
            <a:ext cx="4960017" cy="2078700"/>
          </a:xfrm>
        </p:spPr>
        <p:txBody>
          <a:bodyPr rtlCol="0"/>
          <a:lstStyle/>
          <a:p>
            <a:pPr rtl="0"/>
            <a:r>
              <a:rPr lang="pt-BR" dirty="0"/>
              <a:t>APRESENTAÇÃO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9563998" y="225772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Espaço Reservado para Imagem 5">
            <a:extLst>
              <a:ext uri="{FF2B5EF4-FFF2-40B4-BE49-F238E27FC236}">
                <a16:creationId xmlns:a16="http://schemas.microsoft.com/office/drawing/2014/main" id="{F948E260-A5A0-4345-94D6-F0477BE0E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4" t="7576" r="1750" b="5000"/>
          <a:stretch/>
        </p:blipFill>
        <p:spPr>
          <a:xfrm>
            <a:off x="470668" y="555127"/>
            <a:ext cx="6380706" cy="5922235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Professores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F7D7BF43-4BE9-4E7A-BAA8-7641298F2323}"/>
              </a:ext>
            </a:extLst>
          </p:cNvPr>
          <p:cNvSpPr txBox="1">
            <a:spLocks/>
          </p:cNvSpPr>
          <p:nvPr/>
        </p:nvSpPr>
        <p:spPr bwMode="gray">
          <a:xfrm>
            <a:off x="224314" y="134498"/>
            <a:ext cx="5067657" cy="57790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23F42D-F393-4199-B8F1-E836223E8A91}"/>
              </a:ext>
            </a:extLst>
          </p:cNvPr>
          <p:cNvSpPr txBox="1"/>
          <p:nvPr/>
        </p:nvSpPr>
        <p:spPr>
          <a:xfrm>
            <a:off x="224314" y="134498"/>
            <a:ext cx="630461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PORTUGUÊS: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Gramática -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Ana (6º e 7º) ;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Eliane ( 8º e 9º )</a:t>
            </a:r>
          </a:p>
          <a:p>
            <a:r>
              <a:rPr lang="pt-BR" b="1" dirty="0">
                <a:solidFill>
                  <a:schemeClr val="bg1"/>
                </a:solidFill>
              </a:rPr>
              <a:t>Redação -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Talita ( 6º;7º;8º;9º); </a:t>
            </a:r>
          </a:p>
          <a:p>
            <a:r>
              <a:rPr lang="pt-BR" b="1" dirty="0">
                <a:solidFill>
                  <a:schemeClr val="bg1"/>
                </a:solidFill>
              </a:rPr>
              <a:t>Leitura: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Eliane ( 6º;7º;8º;9º);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MATEMÁTICA : 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Rita ( 6º;7º;8º;9º);</a:t>
            </a:r>
          </a:p>
          <a:p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Vanessa (6º e 7º) ; 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Roseli (7º;8º;9º);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Milena (8º;9º);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BIOLOGIA: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Carol</a:t>
            </a:r>
          </a:p>
          <a:p>
            <a:r>
              <a:rPr lang="pt-BR" b="1" dirty="0">
                <a:solidFill>
                  <a:schemeClr val="bg1"/>
                </a:solidFill>
              </a:rPr>
              <a:t>FÍSICA: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Peterson</a:t>
            </a:r>
          </a:p>
          <a:p>
            <a:r>
              <a:rPr lang="pt-BR" b="1" dirty="0">
                <a:solidFill>
                  <a:schemeClr val="bg1"/>
                </a:solidFill>
              </a:rPr>
              <a:t>QUÍMICA: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GEOGRAFIA: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Sâmya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HISTÓRIA: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Yuri (6º e 7º)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Rangel (8º e 9º)</a:t>
            </a:r>
          </a:p>
          <a:p>
            <a:r>
              <a:rPr lang="pt-BR" b="1" dirty="0">
                <a:solidFill>
                  <a:schemeClr val="bg1"/>
                </a:solidFill>
              </a:rPr>
              <a:t>INGLÊS 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Rose</a:t>
            </a:r>
          </a:p>
          <a:p>
            <a:r>
              <a:rPr lang="pt-BR" b="1" dirty="0">
                <a:solidFill>
                  <a:schemeClr val="bg1"/>
                </a:solidFill>
              </a:rPr>
              <a:t>ESPANHOL: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Thaís</a:t>
            </a:r>
          </a:p>
          <a:p>
            <a:r>
              <a:rPr lang="pt-BR" b="1" dirty="0">
                <a:solidFill>
                  <a:schemeClr val="bg1"/>
                </a:solidFill>
              </a:rPr>
              <a:t>ARTE 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Marina</a:t>
            </a:r>
          </a:p>
          <a:p>
            <a:r>
              <a:rPr lang="pt-BR" b="1" dirty="0">
                <a:solidFill>
                  <a:schemeClr val="bg1"/>
                </a:solidFill>
              </a:rPr>
              <a:t>MÚSICA: </a:t>
            </a:r>
            <a:r>
              <a:rPr lang="pt-BR" b="1" dirty="0" err="1">
                <a:solidFill>
                  <a:schemeClr val="bg1"/>
                </a:solidFill>
              </a:rPr>
              <a:t>Profª</a:t>
            </a:r>
            <a:r>
              <a:rPr lang="pt-BR" b="1" dirty="0">
                <a:solidFill>
                  <a:schemeClr val="bg1"/>
                </a:solidFill>
              </a:rPr>
              <a:t> Cris</a:t>
            </a:r>
          </a:p>
          <a:p>
            <a:r>
              <a:rPr lang="pt-BR" b="1" dirty="0">
                <a:solidFill>
                  <a:schemeClr val="bg1"/>
                </a:solidFill>
              </a:rPr>
              <a:t>DANÇA: Proª </a:t>
            </a:r>
            <a:r>
              <a:rPr lang="pt-BR" b="1" dirty="0" err="1">
                <a:solidFill>
                  <a:schemeClr val="bg1"/>
                </a:solidFill>
              </a:rPr>
              <a:t>Raphaela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ED. FÍSICA/ESPORTES: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Daniel / </a:t>
            </a:r>
            <a:r>
              <a:rPr lang="pt-BR" b="1" dirty="0" err="1">
                <a:solidFill>
                  <a:schemeClr val="bg1"/>
                </a:solidFill>
              </a:rPr>
              <a:t>Profº</a:t>
            </a:r>
            <a:r>
              <a:rPr lang="pt-BR" b="1" dirty="0">
                <a:solidFill>
                  <a:schemeClr val="bg1"/>
                </a:solidFill>
              </a:rPr>
              <a:t> Júlio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4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762640" y="1853586"/>
            <a:ext cx="4793714" cy="2078699"/>
          </a:xfrm>
        </p:spPr>
        <p:txBody>
          <a:bodyPr rtlCol="0"/>
          <a:lstStyle/>
          <a:p>
            <a:pPr algn="ctr" rtl="0"/>
            <a:r>
              <a:rPr lang="pt-BR" dirty="0">
                <a:solidFill>
                  <a:schemeClr val="accent3"/>
                </a:solidFill>
              </a:rPr>
              <a:t>Aulas Híbridas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A28EFBE-DA5B-4936-BD47-B03A751A4CC0}"/>
              </a:ext>
            </a:extLst>
          </p:cNvPr>
          <p:cNvGrpSpPr/>
          <p:nvPr/>
        </p:nvGrpSpPr>
        <p:grpSpPr>
          <a:xfrm>
            <a:off x="5058259" y="134498"/>
            <a:ext cx="2430801" cy="2430801"/>
            <a:chOff x="9563998" y="225772"/>
            <a:chExt cx="2430801" cy="2430801"/>
          </a:xfrm>
        </p:grpSpPr>
        <p:sp>
          <p:nvSpPr>
            <p:cNvPr id="6" name="Oval 6" descr="Pano de fundo do logotipo">
              <a:hlinkClick r:id="rId3"/>
              <a:extLst>
                <a:ext uri="{FF2B5EF4-FFF2-40B4-BE49-F238E27FC236}">
                  <a16:creationId xmlns:a16="http://schemas.microsoft.com/office/drawing/2014/main" id="{EADADAD2-040F-43A3-BCD8-34914378EBB7}"/>
                </a:ext>
              </a:extLst>
            </p:cNvPr>
            <p:cNvSpPr/>
            <p:nvPr/>
          </p:nvSpPr>
          <p:spPr>
            <a:xfrm>
              <a:off x="9563998" y="225772"/>
              <a:ext cx="2430801" cy="2430801"/>
            </a:xfrm>
            <a:prstGeom prst="ellipse">
              <a:avLst/>
            </a:prstGeom>
            <a:gradFill flip="none" rotWithShape="1">
              <a:gsLst>
                <a:gs pos="1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30200" dist="304800" dir="54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7" name="Gráfico 1">
              <a:extLst>
                <a:ext uri="{FF2B5EF4-FFF2-40B4-BE49-F238E27FC236}">
                  <a16:creationId xmlns:a16="http://schemas.microsoft.com/office/drawing/2014/main" id="{5AA490C8-BE80-4983-92B6-5AE9EC23D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8" t="-1982" r="-1747" b="-3108"/>
            <a:stretch>
              <a:fillRect/>
            </a:stretch>
          </p:blipFill>
          <p:spPr bwMode="auto">
            <a:xfrm>
              <a:off x="9797710" y="669009"/>
              <a:ext cx="1963379" cy="133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9EAFDFFE-01D8-4900-8C1A-ECD9A005FC6A}"/>
              </a:ext>
            </a:extLst>
          </p:cNvPr>
          <p:cNvSpPr txBox="1">
            <a:spLocks/>
          </p:cNvSpPr>
          <p:nvPr/>
        </p:nvSpPr>
        <p:spPr bwMode="gray">
          <a:xfrm>
            <a:off x="498257" y="4292702"/>
            <a:ext cx="4793714" cy="20786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15C90B-2DA1-4664-A4CF-12D387BB01A9}"/>
              </a:ext>
            </a:extLst>
          </p:cNvPr>
          <p:cNvSpPr txBox="1">
            <a:spLocks/>
          </p:cNvSpPr>
          <p:nvPr/>
        </p:nvSpPr>
        <p:spPr bwMode="gray">
          <a:xfrm>
            <a:off x="224314" y="2016741"/>
            <a:ext cx="5067657" cy="40745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Aulas pelo Zoom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Arquivo de como baixar o aplicativo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Comprometimento da família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Horário adaptado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Uniforme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Envolvimento do aluno na  aula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Salas  divididas  em  turma    1 e  2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000" dirty="0"/>
              <a:t>-cronograma de </a:t>
            </a:r>
            <a:r>
              <a:rPr lang="pt-BR" sz="2000" dirty="0" err="1"/>
              <a:t>rodizío</a:t>
            </a:r>
            <a:endParaRPr lang="pt-BR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2659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55_TF66835393" id="{5D0D3EA3-50F9-484D-B76F-38AEECFCDA8B}" vid="{A6B774DC-6718-43F4-B802-0FBB4EB58F8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Microsoft Office PowerPoint</Application>
  <PresentationFormat>Widescreen</PresentationFormat>
  <Paragraphs>444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Tema do Office</vt:lpstr>
      <vt:lpstr>Reunião de pais 2021</vt:lpstr>
      <vt:lpstr>Protocolos</vt:lpstr>
      <vt:lpstr>Protocolos</vt:lpstr>
      <vt:lpstr>Protocolos</vt:lpstr>
      <vt:lpstr>Protocolos</vt:lpstr>
      <vt:lpstr>Protocolos</vt:lpstr>
      <vt:lpstr>APRESENTAÇÃO</vt:lpstr>
      <vt:lpstr>Professores</vt:lpstr>
      <vt:lpstr>Aulas Híbridas</vt:lpstr>
      <vt:lpstr>Cantina e restaurante</vt:lpstr>
      <vt:lpstr>Cantina e restaurante</vt:lpstr>
      <vt:lpstr>Site</vt:lpstr>
      <vt:lpstr>Grade Horária</vt:lpstr>
      <vt:lpstr>Calendário escolar</vt:lpstr>
      <vt:lpstr>Planos de aula</vt:lpstr>
      <vt:lpstr>Planos de aula</vt:lpstr>
      <vt:lpstr>Planos de aula</vt:lpstr>
      <vt:lpstr>Planos de aula</vt:lpstr>
      <vt:lpstr>Planos de aula</vt:lpstr>
      <vt:lpstr>Provas Semanais e bimestrais</vt:lpstr>
      <vt:lpstr>Apresentação do PowerPoint</vt:lpstr>
      <vt:lpstr>Site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2021-02-03T17:18:17Z</dcterms:created>
  <dcterms:modified xsi:type="dcterms:W3CDTF">2021-02-03T17:50:02Z</dcterms:modified>
</cp:coreProperties>
</file>